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32"/>
  </p:notesMasterIdLst>
  <p:handoutMasterIdLst>
    <p:handoutMasterId r:id="rId33"/>
  </p:handoutMasterIdLst>
  <p:sldIdLst>
    <p:sldId id="256" r:id="rId2"/>
    <p:sldId id="262" r:id="rId3"/>
    <p:sldId id="261" r:id="rId4"/>
    <p:sldId id="300" r:id="rId5"/>
    <p:sldId id="301" r:id="rId6"/>
    <p:sldId id="298" r:id="rId7"/>
    <p:sldId id="303" r:id="rId8"/>
    <p:sldId id="304" r:id="rId9"/>
    <p:sldId id="299" r:id="rId10"/>
    <p:sldId id="305" r:id="rId11"/>
    <p:sldId id="306" r:id="rId12"/>
    <p:sldId id="307" r:id="rId13"/>
    <p:sldId id="309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1" r:id="rId24"/>
    <p:sldId id="322" r:id="rId25"/>
    <p:sldId id="324" r:id="rId26"/>
    <p:sldId id="325" r:id="rId27"/>
    <p:sldId id="323" r:id="rId28"/>
    <p:sldId id="327" r:id="rId29"/>
    <p:sldId id="328" r:id="rId30"/>
    <p:sldId id="297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3335"/>
    <a:srgbClr val="00665F"/>
    <a:srgbClr val="000000"/>
    <a:srgbClr val="2C3F53"/>
    <a:srgbClr val="E8E6E5"/>
    <a:srgbClr val="374E68"/>
    <a:srgbClr val="1B3E41"/>
    <a:srgbClr val="7F7F7F"/>
    <a:srgbClr val="49A4A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E905D74-E453-4D9C-8DC2-8008DABE3C7B}">
  <a:tblStyle styleId="{EE905D74-E453-4D9C-8DC2-8008DABE3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3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20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7" d="100"/>
          <a:sy n="57" d="100"/>
        </p:scale>
        <p:origin x="2808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handoutMaster" Target="handoutMasters/handout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821051-3C87-4AAC-B354-81A0DAB720C0}" type="datetimeFigureOut">
              <a:rPr lang="es-MX" smtClean="0"/>
              <a:t>31/07/19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4CB765-BE1D-4E15-8B1B-EC998736662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2951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524370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2882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0642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118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4137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1957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496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Relationship Id="rId3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Relationship Id="rId3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Relationship Id="rId3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userDrawn="1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xmlns="" id="{014FED71-BB3E-4314-9354-9A7F5ED445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" y="643"/>
            <a:ext cx="9145143" cy="51428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68" y="-486106"/>
            <a:ext cx="9167937" cy="61157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059848"/>
      </p:ext>
    </p:extLst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70" t="-19" r="29924" b="8334"/>
          <a:stretch/>
        </p:blipFill>
        <p:spPr>
          <a:xfrm>
            <a:off x="0" y="-13063"/>
            <a:ext cx="4519749" cy="517289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>
          <a:xfrm>
            <a:off x="0" y="-8780"/>
            <a:ext cx="451691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263073"/>
      </p:ext>
    </p:extLst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21" r="15062"/>
          <a:stretch/>
        </p:blipFill>
        <p:spPr>
          <a:xfrm>
            <a:off x="4558936" y="-17562"/>
            <a:ext cx="4585064" cy="5161061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8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716" y="-228472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006464"/>
      </p:ext>
    </p:extLst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14" r="21026"/>
          <a:stretch/>
        </p:blipFill>
        <p:spPr>
          <a:xfrm>
            <a:off x="4572001" y="-26126"/>
            <a:ext cx="4572000" cy="5169626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4558937" y="-8780"/>
            <a:ext cx="4585063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7154788"/>
      </p:ext>
    </p:extLst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95" t="6974" r="15189" b="6843"/>
          <a:stretch/>
        </p:blipFill>
        <p:spPr>
          <a:xfrm>
            <a:off x="-13063" y="-13063"/>
            <a:ext cx="4585063" cy="5133704"/>
          </a:xfrm>
          <a:prstGeom prst="rect">
            <a:avLst/>
          </a:prstGeom>
        </p:spPr>
      </p:pic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Rectangle 1"/>
          <p:cNvSpPr/>
          <p:nvPr userDrawn="1"/>
        </p:nvSpPr>
        <p:spPr>
          <a:xfrm>
            <a:off x="0" y="-8780"/>
            <a:ext cx="4585062" cy="5161061"/>
          </a:xfrm>
          <a:prstGeom prst="rect">
            <a:avLst/>
          </a:prstGeom>
          <a:solidFill>
            <a:srgbClr val="00665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375811"/>
      </p:ext>
    </p:extLst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00665F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chemeClr val="accent4">
              <a:lumMod val="50000"/>
              <a:alpha val="96863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5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49A4A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532317" y="1593668"/>
            <a:ext cx="5238600" cy="2445505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3624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 preserve="1">
  <p:cSld name="1_Quot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/>
          <p:nvPr/>
        </p:nvSpPr>
        <p:spPr>
          <a:xfrm flipH="1">
            <a:off x="-647600" y="-14750"/>
            <a:ext cx="2481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990375" y="1021950"/>
            <a:ext cx="7343100" cy="337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457200" rtl="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600"/>
              <a:buChar char="▸"/>
              <a:defRPr sz="3600" i="1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2pPr>
            <a:lvl3pPr marL="1371600" lvl="2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3pPr>
            <a:lvl4pPr marL="1828800" lvl="3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4pPr>
            <a:lvl5pPr marL="2286000" lvl="4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5pPr>
            <a:lvl6pPr marL="2743200" lvl="5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6pPr>
            <a:lvl7pPr marL="3200400" lvl="6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7pPr>
            <a:lvl8pPr marL="3657600" lvl="7" indent="-457200" rtl="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8pPr>
            <a:lvl9pPr marL="4114800" lvl="8" indent="-457200">
              <a:spcBef>
                <a:spcPts val="0"/>
              </a:spcBef>
              <a:spcAft>
                <a:spcPts val="0"/>
              </a:spcAft>
              <a:buSzPts val="3600"/>
              <a:buChar char="▹"/>
              <a:defRPr sz="3600" i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Shape 25"/>
          <p:cNvSpPr txBox="1"/>
          <p:nvPr/>
        </p:nvSpPr>
        <p:spPr>
          <a:xfrm>
            <a:off x="-121150" y="-271850"/>
            <a:ext cx="1955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“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6" name="Shape 26"/>
          <p:cNvSpPr/>
          <p:nvPr/>
        </p:nvSpPr>
        <p:spPr>
          <a:xfrm flipH="1">
            <a:off x="1440947" y="-147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 flipH="1">
            <a:off x="6957299" y="4394650"/>
            <a:ext cx="26439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Shape 28"/>
          <p:cNvSpPr txBox="1"/>
          <p:nvPr/>
        </p:nvSpPr>
        <p:spPr>
          <a:xfrm>
            <a:off x="6957475" y="4137550"/>
            <a:ext cx="21864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500" dirty="0">
                <a:solidFill>
                  <a:srgbClr val="FFFFF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  <a:sym typeface="Dosis"/>
              </a:rPr>
              <a:t>”</a:t>
            </a:r>
            <a:endParaRPr sz="12500" dirty="0">
              <a:solidFill>
                <a:srgbClr val="FFFFF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  <a:sym typeface="Dosis"/>
            </a:endParaRPr>
          </a:p>
        </p:txBody>
      </p:sp>
      <p:sp>
        <p:nvSpPr>
          <p:cNvPr id="29" name="Shape 29"/>
          <p:cNvSpPr/>
          <p:nvPr/>
        </p:nvSpPr>
        <p:spPr>
          <a:xfrm flipH="1">
            <a:off x="6626547" y="4394650"/>
            <a:ext cx="745800" cy="749100"/>
          </a:xfrm>
          <a:prstGeom prst="parallelogram">
            <a:avLst>
              <a:gd name="adj" fmla="val 51542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0098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32" name="Shape 3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33" name="Shape 3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en-US" smtClean="0"/>
              <a:t>Click to edit Master title style</a:t>
            </a:r>
            <a:endParaRPr dirty="0"/>
          </a:p>
        </p:txBody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1104900" y="1277625"/>
            <a:ext cx="7581900" cy="3648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3000"/>
              <a:buChar char="▸"/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▹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▹"/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En blanco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Shape 78"/>
          <p:cNvSpPr/>
          <p:nvPr userDrawn="1"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" t="4595" r="911" b="13114"/>
          <a:stretch/>
        </p:blipFill>
        <p:spPr>
          <a:xfrm>
            <a:off x="-19594" y="-1633"/>
            <a:ext cx="9183189" cy="51467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427127"/>
      </p:ext>
    </p:extLst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" t="17878" r="1660" b="-25"/>
          <a:stretch/>
        </p:blipFill>
        <p:spPr>
          <a:xfrm>
            <a:off x="-26126" y="-26126"/>
            <a:ext cx="9183189" cy="5172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07124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5" b="8464"/>
          <a:stretch/>
        </p:blipFill>
        <p:spPr>
          <a:xfrm>
            <a:off x="1" y="0"/>
            <a:ext cx="9143999" cy="510757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314995"/>
      </p:ext>
    </p:extLst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27"/>
          <a:stretch/>
        </p:blipFill>
        <p:spPr>
          <a:xfrm>
            <a:off x="-1632" y="-26126"/>
            <a:ext cx="9147264" cy="516962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774" y="-202346"/>
            <a:ext cx="3629715" cy="5701072"/>
          </a:xfrm>
          <a:prstGeom prst="rect">
            <a:avLst/>
          </a:prstGeom>
        </p:spPr>
      </p:pic>
      <p:sp>
        <p:nvSpPr>
          <p:cNvPr id="6" name="Shape 83"/>
          <p:cNvSpPr/>
          <p:nvPr userDrawn="1"/>
        </p:nvSpPr>
        <p:spPr>
          <a:xfrm flipH="1">
            <a:off x="1593063" y="-1633"/>
            <a:ext cx="5957875" cy="5146766"/>
          </a:xfrm>
          <a:prstGeom prst="parallelogram">
            <a:avLst>
              <a:gd name="adj" fmla="val 51542"/>
            </a:avLst>
          </a:prstGeom>
          <a:solidFill>
            <a:srgbClr val="00665F">
              <a:alpha val="69804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Shape 97"/>
          <p:cNvSpPr/>
          <p:nvPr userDrawn="1"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Shape 98"/>
          <p:cNvSpPr/>
          <p:nvPr userDrawn="1"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4918370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Ref idx="1001">
        <a:schemeClr val="bg2"/>
      </p:bgRef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 dirty="0"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FF8700"/>
              </a:buClr>
              <a:buSzPts val="3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24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FF8700"/>
              </a:buClr>
              <a:buSzPts val="18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300" b="1">
                <a:solidFill>
                  <a:srgbClr val="FFFFFF"/>
                </a:solidFill>
                <a:latin typeface="Lato Bold"/>
                <a:ea typeface="Roboto"/>
                <a:cs typeface="Lato Bold"/>
                <a:sym typeface="Roboto"/>
              </a:defRPr>
            </a:lvl1pPr>
            <a:lvl2pPr lvl="1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ctr">
              <a:buNone/>
              <a:def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63" r:id="rId3"/>
    <p:sldLayoutId id="2147483651" r:id="rId4"/>
    <p:sldLayoutId id="2147483657" r:id="rId5"/>
    <p:sldLayoutId id="2147483669" r:id="rId6"/>
    <p:sldLayoutId id="2147483670" r:id="rId7"/>
    <p:sldLayoutId id="2147483671" r:id="rId8"/>
    <p:sldLayoutId id="2147483672" r:id="rId9"/>
    <p:sldLayoutId id="2147483675" r:id="rId10"/>
    <p:sldLayoutId id="2147483676" r:id="rId11"/>
    <p:sldLayoutId id="2147483674" r:id="rId12"/>
    <p:sldLayoutId id="2147483673" r:id="rId13"/>
    <p:sldLayoutId id="2147483677" r:id="rId1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Lato Light" panose="020F0502020204030203" pitchFamily="34" charset="0"/>
          <a:ea typeface="Lato Light" panose="020F0502020204030203" pitchFamily="34" charset="0"/>
          <a:cs typeface="Lato Light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665F"/>
        </a:buClr>
        <a:buFont typeface="Arial"/>
        <a:defRPr sz="1400" b="0" i="0" u="none" strike="noStrike" cap="none">
          <a:solidFill>
            <a:schemeClr val="accent4"/>
          </a:solidFill>
          <a:latin typeface="Lato" panose="020F0502020204030203" pitchFamily="34" charset="0"/>
          <a:ea typeface="Lato" panose="020F0502020204030203" pitchFamily="34" charset="0"/>
          <a:cs typeface="Lato" panose="020F0502020204030203" pitchFamily="34" charset="0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807" y="2145230"/>
            <a:ext cx="2363338" cy="605435"/>
          </a:xfrm>
          <a:prstGeom prst="rect">
            <a:avLst/>
          </a:prstGeom>
        </p:spPr>
      </p:pic>
      <p:sp>
        <p:nvSpPr>
          <p:cNvPr id="6" name="Rectángulo 6">
            <a:extLst>
              <a:ext uri="{FF2B5EF4-FFF2-40B4-BE49-F238E27FC236}">
                <a16:creationId xmlns:a16="http://schemas.microsoft.com/office/drawing/2014/main" xmlns="" id="{AE98C7E1-FA23-440B-92AF-05C72CF6B3BA}"/>
              </a:ext>
            </a:extLst>
          </p:cNvPr>
          <p:cNvSpPr/>
          <p:nvPr/>
        </p:nvSpPr>
        <p:spPr>
          <a:xfrm>
            <a:off x="641627" y="1682109"/>
            <a:ext cx="5082363" cy="153167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7" name="Conector recto 8">
            <a:extLst>
              <a:ext uri="{FF2B5EF4-FFF2-40B4-BE49-F238E27FC236}">
                <a16:creationId xmlns:a16="http://schemas.microsoft.com/office/drawing/2014/main" xmlns="" id="{B394A2C3-4404-49D2-A899-B1979CFF2C96}"/>
              </a:ext>
            </a:extLst>
          </p:cNvPr>
          <p:cNvCxnSpPr/>
          <p:nvPr/>
        </p:nvCxnSpPr>
        <p:spPr>
          <a:xfrm>
            <a:off x="2981540" y="2085944"/>
            <a:ext cx="0" cy="66472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86" y="2145228"/>
            <a:ext cx="1913641" cy="621060"/>
          </a:xfrm>
          <a:prstGeom prst="rect">
            <a:avLst/>
          </a:prstGeom>
        </p:spPr>
      </p:pic>
      <p:sp>
        <p:nvSpPr>
          <p:cNvPr id="9" name="CuadroTexto 10"/>
          <p:cNvSpPr txBox="1"/>
          <p:nvPr/>
        </p:nvSpPr>
        <p:spPr>
          <a:xfrm>
            <a:off x="108686" y="3252134"/>
            <a:ext cx="60701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200" b="1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Machine Learning</a:t>
            </a:r>
            <a:endParaRPr lang="es-MX" sz="3200" b="1" dirty="0" smtClean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  <a:p>
            <a:pPr algn="ctr"/>
            <a:r>
              <a:rPr lang="es-MX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Introducci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sz="2000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a Machine </a:t>
            </a:r>
            <a:r>
              <a:rPr lang="es-ES" sz="2000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Learning</a:t>
            </a:r>
            <a:endParaRPr lang="es-MX" sz="2000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0" name="CuadroTexto 10"/>
          <p:cNvSpPr txBox="1"/>
          <p:nvPr/>
        </p:nvSpPr>
        <p:spPr>
          <a:xfrm>
            <a:off x="6040068" y="4397857"/>
            <a:ext cx="21404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31/Julio/2019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926504" y="4397857"/>
            <a:ext cx="3743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Le</a:t>
            </a:r>
            <a:r>
              <a:rPr lang="es-ES" dirty="0" err="1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ón</a:t>
            </a:r>
            <a:r>
              <a:rPr lang="es-ES" dirty="0" smtClean="0">
                <a:solidFill>
                  <a:schemeClr val="bg2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 Palafox</a:t>
            </a:r>
            <a:endParaRPr lang="es-MX" dirty="0">
              <a:solidFill>
                <a:schemeClr val="bg2"/>
              </a:solidFill>
              <a:latin typeface="Lato Light" panose="020F0502020204030203" pitchFamily="34" charset="0"/>
              <a:ea typeface="Lato Light" panose="020F0502020204030203" pitchFamily="34" charset="0"/>
              <a:cs typeface="Lato Light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74" y="1463878"/>
            <a:ext cx="4119478" cy="44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9" y="2159527"/>
            <a:ext cx="4686105" cy="1049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26" y="3464260"/>
            <a:ext cx="3577218" cy="924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03994449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Gradiente</a:t>
            </a:r>
            <a:r>
              <a:rPr lang="en-US" dirty="0" smtClean="0"/>
              <a:t> </a:t>
            </a:r>
            <a:r>
              <a:rPr lang="en-US" dirty="0" err="1" smtClean="0"/>
              <a:t>descendente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 </a:t>
            </a:r>
            <a:r>
              <a:rPr lang="en-US" dirty="0" err="1" smtClean="0"/>
              <a:t>significa</a:t>
            </a:r>
            <a:r>
              <a:rPr lang="en-US" dirty="0" smtClean="0"/>
              <a:t> el </a:t>
            </a:r>
            <a:r>
              <a:rPr lang="en-US" dirty="0" err="1" smtClean="0"/>
              <a:t>gradiente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Que </a:t>
            </a:r>
            <a:r>
              <a:rPr lang="en-US" dirty="0" err="1" smtClean="0"/>
              <a:t>pasa</a:t>
            </a:r>
            <a:r>
              <a:rPr lang="en-US" dirty="0" smtClean="0"/>
              <a:t> </a:t>
            </a:r>
            <a:r>
              <a:rPr lang="en-US" dirty="0" err="1" smtClean="0"/>
              <a:t>si</a:t>
            </a:r>
            <a:r>
              <a:rPr lang="en-US" dirty="0" smtClean="0"/>
              <a:t> </a:t>
            </a:r>
            <a:r>
              <a:rPr lang="en-US" dirty="0" err="1" smtClean="0"/>
              <a:t>buscamos</a:t>
            </a:r>
            <a:r>
              <a:rPr lang="en-US" dirty="0" smtClean="0"/>
              <a:t> </a:t>
            </a:r>
            <a:r>
              <a:rPr lang="en-US" dirty="0" err="1" smtClean="0"/>
              <a:t>disminuir</a:t>
            </a:r>
            <a:r>
              <a:rPr lang="en-US" dirty="0" smtClean="0"/>
              <a:t> el </a:t>
            </a:r>
            <a:r>
              <a:rPr lang="en-US" dirty="0" err="1" smtClean="0"/>
              <a:t>gradiente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Hoy </a:t>
            </a:r>
            <a:r>
              <a:rPr lang="en-US" dirty="0" err="1" smtClean="0"/>
              <a:t>en</a:t>
            </a:r>
            <a:r>
              <a:rPr lang="en-US" dirty="0" smtClean="0"/>
              <a:t> d</a:t>
            </a:r>
            <a:r>
              <a:rPr lang="es-ES" dirty="0" err="1" smtClean="0"/>
              <a:t>ía</a:t>
            </a:r>
            <a:r>
              <a:rPr lang="es-ES" dirty="0" smtClean="0"/>
              <a:t>, todos los algoritmos y modelos que usan Google, Amazon, </a:t>
            </a:r>
            <a:r>
              <a:rPr lang="es-ES" dirty="0" err="1" smtClean="0"/>
              <a:t>etc</a:t>
            </a:r>
            <a:r>
              <a:rPr lang="es-ES" dirty="0" smtClean="0"/>
              <a:t> siguen este mismo paradigma.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07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Selección de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hiperparametros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6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hiperparametros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ES" sz="2800" dirty="0" err="1" smtClean="0"/>
                  <a:t>Hiperparámetros</a:t>
                </a:r>
                <a:endParaRPr lang="es-ES" sz="2800" dirty="0" smtClean="0"/>
              </a:p>
              <a:p>
                <a:pPr lvl="1"/>
                <a:r>
                  <a:rPr lang="en-US" sz="2000" dirty="0"/>
                  <a:t>Ejemplos de </a:t>
                </a:r>
                <a:r>
                  <a:rPr lang="en-US" sz="2000" dirty="0" err="1"/>
                  <a:t>Modelos</a:t>
                </a:r>
                <a:endParaRPr lang="en-US" sz="20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</m:t>
                    </m:r>
                    <m:r>
                      <a:rPr lang="es-ES" sz="16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1600" i="1">
                        <a:latin typeface="Cambria Math" charset="0"/>
                      </a:rPr>
                      <m:t>+</m:t>
                    </m:r>
                    <m:r>
                      <a:rPr lang="es-ES" sz="16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16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16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1600" dirty="0"/>
              </a:p>
              <a:p>
                <a:pPr lvl="2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3"/>
                <a14:m>
                  <m:oMath xmlns:m="http://schemas.openxmlformats.org/officeDocument/2006/math">
                    <m:r>
                      <a:rPr lang="es-ES" sz="1600" i="1">
                        <a:latin typeface="Cambria Math" charset="0"/>
                      </a:rPr>
                      <m:t>𝑦</m:t>
                    </m:r>
                    <m:r>
                      <a:rPr lang="es-ES" sz="16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16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16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16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16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16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16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16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16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16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16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16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1600" dirty="0"/>
              </a:p>
              <a:p>
                <a:pPr lvl="2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3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16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16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16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1600" i="1">
                        <a:latin typeface="Cambria Math" charset="0"/>
                      </a:rPr>
                      <m:t> </m:t>
                    </m:r>
                    <m:r>
                      <a:rPr lang="mr-IN" sz="1600" i="1">
                        <a:latin typeface="Cambria Math" charset="0"/>
                      </a:rPr>
                      <m:t>− </m:t>
                    </m:r>
                    <m:r>
                      <a:rPr lang="mr-IN" sz="1600" i="1">
                        <a:latin typeface="Cambria Math" charset="0"/>
                      </a:rPr>
                      <m:t>𝑏</m:t>
                    </m:r>
                    <m:r>
                      <a:rPr lang="mr-IN" sz="16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1600" dirty="0" smtClean="0"/>
              </a:p>
              <a:p>
                <a:pPr lvl="1"/>
                <a:r>
                  <a:rPr lang="es-ES" sz="2000" dirty="0" smtClean="0"/>
                  <a:t>¿Cuáles son los parámetros y cuales los </a:t>
                </a:r>
                <a:r>
                  <a:rPr lang="es-ES" sz="2000" dirty="0" err="1" smtClean="0"/>
                  <a:t>hiperparámetros</a:t>
                </a:r>
                <a:r>
                  <a:rPr lang="es-ES" sz="2000" dirty="0" smtClean="0"/>
                  <a:t>?</a:t>
                </a:r>
                <a:endParaRPr lang="es-ES" sz="2000" dirty="0"/>
              </a:p>
              <a:p>
                <a:endParaRPr lang="es-ES" sz="2800" dirty="0" smtClean="0"/>
              </a:p>
              <a:p>
                <a:endParaRPr lang="en-US" sz="28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92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Hiperpar</a:t>
            </a:r>
            <a:r>
              <a:rPr lang="es-ES" dirty="0" err="1" smtClean="0"/>
              <a:t>ámetro</a:t>
            </a:r>
            <a:endParaRPr lang="es-ES" dirty="0" smtClean="0"/>
          </a:p>
          <a:p>
            <a:pPr lvl="1"/>
            <a:r>
              <a:rPr lang="es-ES" dirty="0" smtClean="0"/>
              <a:t>Son parámetros que definen al modelo, mas no lo optimizan.</a:t>
            </a:r>
          </a:p>
          <a:p>
            <a:pPr lvl="1"/>
            <a:r>
              <a:rPr lang="es-ES" dirty="0" smtClean="0"/>
              <a:t>Son parámetros que no se optimizan dentro de el paso de optimización.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2600" dirty="0"/>
                  <a:t>Ejemplos de </a:t>
                </a:r>
                <a:r>
                  <a:rPr lang="en-US" sz="2600" dirty="0" err="1"/>
                  <a:t>Modelos</a:t>
                </a:r>
                <a:endParaRPr lang="en-US" sz="26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</m:t>
                    </m:r>
                    <m:r>
                      <a:rPr lang="es-ES" sz="2200" i="1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sz="2200" i="1">
                        <a:latin typeface="Cambria Math" charset="0"/>
                      </a:rPr>
                      <m:t>+</m:t>
                    </m:r>
                    <m:r>
                      <a:rPr lang="es-ES" sz="2200" i="1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sz="22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sz="22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sz="2200" i="1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err="1" smtClean="0"/>
                  <a:t>Aqui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los</a:t>
                </a:r>
                <a:r>
                  <a:rPr lang="en-US" sz="2200" dirty="0" smtClean="0"/>
                  <a:t> </a:t>
                </a:r>
                <a:r>
                  <a:rPr lang="en-US" sz="2200" dirty="0" err="1" smtClean="0"/>
                  <a:t>hiperpar</a:t>
                </a:r>
                <a:r>
                  <a:rPr lang="es-ES" sz="2200" dirty="0" err="1" smtClean="0"/>
                  <a:t>ámetros</a:t>
                </a:r>
                <a:r>
                  <a:rPr lang="es-ES" sz="2200" dirty="0" smtClean="0"/>
                  <a:t> son A,B,C,D</a:t>
                </a:r>
                <a:endParaRPr lang="en-US" sz="2200" dirty="0"/>
              </a:p>
              <a:p>
                <a:pPr lvl="1"/>
                <a:r>
                  <a:rPr lang="en-US" sz="2000" dirty="0" err="1"/>
                  <a:t>Regresi</a:t>
                </a:r>
                <a:r>
                  <a:rPr lang="es-ES" sz="2000" dirty="0" err="1"/>
                  <a:t>ón</a:t>
                </a:r>
                <a:r>
                  <a:rPr lang="es-ES" sz="2000" dirty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sz="2200" i="1">
                        <a:latin typeface="Cambria Math" charset="0"/>
                      </a:rPr>
                      <m:t>𝑦</m:t>
                    </m:r>
                    <m:r>
                      <a:rPr lang="es-ES" sz="2200" i="1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sz="22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sz="2200" i="1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sz="2200" i="1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sz="22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sz="2200" i="1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sz="2200" i="1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sz="2200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sz="2200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sz="2200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sz="2200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sz="2200" i="1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sz="2200" dirty="0" smtClean="0"/>
              </a:p>
              <a:p>
                <a:pPr lvl="2"/>
                <a:r>
                  <a:rPr lang="en-US" sz="2200" dirty="0" smtClean="0"/>
                  <a:t>Son A, B, C, D</a:t>
                </a:r>
                <a:endParaRPr lang="en-US" sz="2200" dirty="0"/>
              </a:p>
              <a:p>
                <a:pPr lvl="1"/>
                <a:r>
                  <a:rPr lang="en-US" sz="2000" dirty="0"/>
                  <a:t>M</a:t>
                </a:r>
                <a:r>
                  <a:rPr lang="es-ES" sz="2000" dirty="0" err="1"/>
                  <a:t>áquinas</a:t>
                </a:r>
                <a:r>
                  <a:rPr lang="es-ES" sz="2000" dirty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sz="2200" i="1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sz="2200" i="1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sz="2200" i="1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sz="2200" i="1">
                        <a:latin typeface="Cambria Math" charset="0"/>
                      </a:rPr>
                      <m:t> </m:t>
                    </m:r>
                    <m:r>
                      <a:rPr lang="mr-IN" sz="2200" i="1">
                        <a:latin typeface="Cambria Math" charset="0"/>
                      </a:rPr>
                      <m:t>− </m:t>
                    </m:r>
                    <m:r>
                      <a:rPr lang="mr-IN" sz="2200" i="1">
                        <a:latin typeface="Cambria Math" charset="0"/>
                      </a:rPr>
                      <m:t>𝑏</m:t>
                    </m:r>
                    <m:r>
                      <a:rPr lang="mr-IN" sz="2200" i="1">
                        <a:latin typeface="Cambria Math" charset="0"/>
                      </a:rPr>
                      <m:t> = 0</m:t>
                    </m:r>
                  </m:oMath>
                </a14:m>
                <a:endParaRPr lang="es-ES" sz="2200" dirty="0" smtClean="0"/>
              </a:p>
              <a:p>
                <a:pPr lvl="2"/>
                <a:r>
                  <a:rPr lang="es-ES" sz="2200" dirty="0" smtClean="0"/>
                  <a:t>Aquí es el vector w</a:t>
                </a:r>
                <a:endParaRPr lang="es-ES" sz="2200" dirty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 b="-7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400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Selecci</a:t>
            </a:r>
            <a:r>
              <a:rPr lang="es-ES" dirty="0" err="1" smtClean="0"/>
              <a:t>ón</a:t>
            </a:r>
            <a:r>
              <a:rPr lang="es-ES" dirty="0" smtClean="0"/>
              <a:t> de </a:t>
            </a:r>
            <a:r>
              <a:rPr lang="es-ES" dirty="0" err="1" smtClean="0"/>
              <a:t>hiperparámetros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¿Qu</a:t>
            </a:r>
            <a:r>
              <a:rPr lang="es-ES" dirty="0" smtClean="0"/>
              <a:t>é</a:t>
            </a:r>
            <a:r>
              <a:rPr lang="en-US" dirty="0" smtClean="0"/>
              <a:t> </a:t>
            </a:r>
            <a:r>
              <a:rPr lang="en-US" dirty="0" err="1" smtClean="0"/>
              <a:t>necesitamos</a:t>
            </a:r>
            <a:r>
              <a:rPr lang="en-US" dirty="0" smtClean="0"/>
              <a:t> para </a:t>
            </a:r>
            <a:r>
              <a:rPr lang="en-US" dirty="0" err="1" smtClean="0"/>
              <a:t>seleccionar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hiperpar</a:t>
            </a:r>
            <a:r>
              <a:rPr lang="es-ES" dirty="0" err="1" smtClean="0"/>
              <a:t>ámetros</a:t>
            </a:r>
            <a:r>
              <a:rPr lang="es-ES" dirty="0" smtClean="0"/>
              <a:t> necesarios?</a:t>
            </a:r>
          </a:p>
          <a:p>
            <a:endParaRPr lang="es-ES" dirty="0"/>
          </a:p>
          <a:p>
            <a:r>
              <a:rPr lang="en-US" dirty="0" smtClean="0"/>
              <a:t>¿</a:t>
            </a:r>
            <a:r>
              <a:rPr lang="en-US" dirty="0" err="1" smtClean="0"/>
              <a:t>Cuales</a:t>
            </a:r>
            <a:r>
              <a:rPr lang="en-US" dirty="0" smtClean="0"/>
              <a:t> </a:t>
            </a:r>
            <a:r>
              <a:rPr lang="en-US" dirty="0" err="1" smtClean="0"/>
              <a:t>creen</a:t>
            </a:r>
            <a:r>
              <a:rPr lang="en-US" dirty="0" smtClean="0"/>
              <a:t> </a:t>
            </a:r>
            <a:r>
              <a:rPr lang="en-US" dirty="0" err="1" smtClean="0"/>
              <a:t>ustedes</a:t>
            </a:r>
            <a:r>
              <a:rPr lang="en-US" dirty="0" smtClean="0"/>
              <a:t> que </a:t>
            </a:r>
            <a:r>
              <a:rPr lang="en-US" dirty="0" err="1" smtClean="0"/>
              <a:t>ser</a:t>
            </a:r>
            <a:r>
              <a:rPr lang="es-ES" dirty="0" err="1" smtClean="0"/>
              <a:t>ían</a:t>
            </a:r>
            <a:r>
              <a:rPr lang="es-ES" dirty="0" smtClean="0"/>
              <a:t> algunos criterios para seleccionar </a:t>
            </a:r>
            <a:r>
              <a:rPr lang="es-ES" dirty="0" err="1" smtClean="0"/>
              <a:t>hiperparámetros</a:t>
            </a:r>
            <a:r>
              <a:rPr lang="es-ES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56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El principio de la </a:t>
            </a:r>
            <a:r>
              <a:rPr lang="en-US" sz="2800" dirty="0" err="1" smtClean="0"/>
              <a:t>navaja</a:t>
            </a:r>
            <a:r>
              <a:rPr lang="en-US" sz="2800" dirty="0" smtClean="0"/>
              <a:t> de Occam </a:t>
            </a:r>
            <a:r>
              <a:rPr lang="en-US" sz="2800" dirty="0" err="1" smtClean="0"/>
              <a:t>nos</a:t>
            </a:r>
            <a:r>
              <a:rPr lang="en-US" sz="2800" dirty="0" smtClean="0"/>
              <a:t> dice que lo </a:t>
            </a:r>
            <a:r>
              <a:rPr lang="en-US" sz="2800" dirty="0" err="1" smtClean="0"/>
              <a:t>mejor</a:t>
            </a:r>
            <a:r>
              <a:rPr lang="en-US" sz="2800" dirty="0" smtClean="0"/>
              <a:t> </a:t>
            </a:r>
            <a:r>
              <a:rPr lang="en-US" sz="2800" dirty="0" err="1" smtClean="0"/>
              <a:t>siempre</a:t>
            </a:r>
            <a:r>
              <a:rPr lang="en-US" sz="2800" dirty="0" smtClean="0"/>
              <a:t> </a:t>
            </a:r>
            <a:r>
              <a:rPr lang="en-US" sz="2800" dirty="0" err="1" smtClean="0"/>
              <a:t>es</a:t>
            </a:r>
            <a:r>
              <a:rPr lang="en-US" sz="2800" dirty="0" smtClean="0"/>
              <a:t> la </a:t>
            </a:r>
            <a:r>
              <a:rPr lang="en-US" sz="2800" dirty="0" err="1" smtClean="0"/>
              <a:t>respuesta</a:t>
            </a:r>
            <a:r>
              <a:rPr lang="en-US" sz="2800" dirty="0" smtClean="0"/>
              <a:t> m</a:t>
            </a:r>
            <a:r>
              <a:rPr lang="es-ES" sz="2800" dirty="0" err="1" smtClean="0"/>
              <a:t>ás</a:t>
            </a:r>
            <a:r>
              <a:rPr lang="es-ES" sz="2800" dirty="0" smtClean="0"/>
              <a:t> simple.</a:t>
            </a:r>
          </a:p>
          <a:p>
            <a:r>
              <a:rPr lang="es-ES" sz="2800" dirty="0" smtClean="0"/>
              <a:t>Ejemplos:</a:t>
            </a:r>
          </a:p>
          <a:p>
            <a:pPr lvl="1"/>
            <a:r>
              <a:rPr lang="es-ES" sz="2000" dirty="0" smtClean="0"/>
              <a:t>Si un equipo pierde un partido, fue por que extraterrestres los obligaron, o simplemente por que no son tan buenos?</a:t>
            </a:r>
          </a:p>
          <a:p>
            <a:pPr lvl="1"/>
            <a:r>
              <a:rPr lang="es-ES" sz="2000" dirty="0" smtClean="0"/>
              <a:t>Si me encontré una moneda en la calle, es por que alguien la dejo ahí con el interés de que la encontrara, o por que a alguien se le perdió?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59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Navaja</a:t>
            </a:r>
            <a:r>
              <a:rPr lang="en-US" dirty="0" smtClean="0"/>
              <a:t> de Occam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se traduce eso a un modelo?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¿C</a:t>
            </a:r>
            <a:r>
              <a:rPr lang="es-ES" dirty="0" err="1" smtClean="0"/>
              <a:t>ómo</a:t>
            </a:r>
            <a:r>
              <a:rPr lang="es-ES" dirty="0" smtClean="0"/>
              <a:t> decimos que un modelo es simple?</a:t>
            </a:r>
          </a:p>
          <a:p>
            <a:endParaRPr lang="es-ES" dirty="0"/>
          </a:p>
          <a:p>
            <a:r>
              <a:rPr lang="es-ES" dirty="0" smtClean="0"/>
              <a:t>¿por qué un modelo simple sería preferible?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67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Paradigma Fundamental de Machine </a:t>
            </a:r>
            <a:r>
              <a:rPr lang="es-ES" sz="3600" dirty="0" err="1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Learning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14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0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Creación de Valor a través de modelos de ML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9900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que </a:t>
            </a:r>
            <a:r>
              <a:rPr lang="en-US" dirty="0" err="1" smtClean="0"/>
              <a:t>definimos</a:t>
            </a:r>
            <a:r>
              <a:rPr lang="en-US" dirty="0" smtClean="0"/>
              <a:t> </a:t>
            </a:r>
            <a:r>
              <a:rPr lang="en-US" dirty="0" err="1" smtClean="0"/>
              <a:t>como</a:t>
            </a:r>
            <a:r>
              <a:rPr lang="en-US" dirty="0" smtClean="0"/>
              <a:t> la </a:t>
            </a:r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valor:</a:t>
            </a:r>
            <a:endParaRPr lang="en-US" dirty="0" smtClean="0"/>
          </a:p>
          <a:p>
            <a:pPr lvl="1"/>
            <a:r>
              <a:rPr lang="en-US" dirty="0" err="1" smtClean="0"/>
              <a:t>Es</a:t>
            </a:r>
            <a:r>
              <a:rPr lang="en-US" dirty="0" smtClean="0"/>
              <a:t> el principal </a:t>
            </a:r>
            <a:r>
              <a:rPr lang="en-US" dirty="0" err="1" smtClean="0"/>
              <a:t>objetivo</a:t>
            </a:r>
            <a:r>
              <a:rPr lang="en-US" dirty="0" smtClean="0"/>
              <a:t> de un </a:t>
            </a:r>
            <a:r>
              <a:rPr lang="en-US" dirty="0" err="1" smtClean="0"/>
              <a:t>negocio</a:t>
            </a:r>
            <a:r>
              <a:rPr lang="en-US" dirty="0" smtClean="0"/>
              <a:t>:</a:t>
            </a:r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clientes</a:t>
            </a:r>
            <a:endParaRPr lang="en-US" dirty="0" smtClean="0"/>
          </a:p>
          <a:p>
            <a:pPr lvl="2"/>
            <a:r>
              <a:rPr lang="en-US" dirty="0" err="1" smtClean="0"/>
              <a:t>Crear</a:t>
            </a:r>
            <a:r>
              <a:rPr lang="en-US" dirty="0" smtClean="0"/>
              <a:t> valor para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accionistas</a:t>
            </a:r>
            <a:r>
              <a:rPr lang="en-US" dirty="0" smtClean="0"/>
              <a:t> o </a:t>
            </a:r>
            <a:r>
              <a:rPr lang="en-US" dirty="0" err="1" smtClean="0"/>
              <a:t>dueños</a:t>
            </a:r>
            <a:r>
              <a:rPr lang="en-US" dirty="0" smtClean="0"/>
              <a:t>.</a:t>
            </a:r>
            <a:endParaRPr lang="es-E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6509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</a:t>
            </a:r>
            <a:r>
              <a:rPr lang="en-US" dirty="0" smtClean="0"/>
              <a:t>n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es-ES" dirty="0" err="1" smtClean="0"/>
              <a:t>ómo</a:t>
            </a:r>
            <a:r>
              <a:rPr lang="es-ES" dirty="0" smtClean="0"/>
              <a:t> un modelo de Machine </a:t>
            </a:r>
            <a:r>
              <a:rPr lang="es-ES" dirty="0" err="1" smtClean="0"/>
              <a:t>Learning</a:t>
            </a:r>
            <a:r>
              <a:rPr lang="es-ES" dirty="0" smtClean="0"/>
              <a:t> </a:t>
            </a:r>
            <a:r>
              <a:rPr lang="es-ES" dirty="0" err="1" smtClean="0"/>
              <a:t>puee</a:t>
            </a:r>
            <a:r>
              <a:rPr lang="es-ES" dirty="0" smtClean="0"/>
              <a:t> ayudar a crear valor?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98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Apoyo</a:t>
            </a:r>
            <a:r>
              <a:rPr lang="en-US" dirty="0" smtClean="0"/>
              <a:t> de </a:t>
            </a:r>
            <a:r>
              <a:rPr lang="en-US" dirty="0" err="1" smtClean="0"/>
              <a:t>mandos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Una </a:t>
            </a:r>
            <a:r>
              <a:rPr lang="en-US" dirty="0" err="1" smtClean="0"/>
              <a:t>buena</a:t>
            </a:r>
            <a:r>
              <a:rPr lang="en-US" dirty="0" smtClean="0"/>
              <a:t> </a:t>
            </a:r>
            <a:r>
              <a:rPr lang="es-ES" dirty="0" smtClean="0"/>
              <a:t>área de Ciencia de Datos debe tener apoyo constante de los mandos altos.</a:t>
            </a:r>
          </a:p>
          <a:p>
            <a:pPr lvl="1"/>
            <a:r>
              <a:rPr lang="es-ES" dirty="0" smtClean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960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Alineamiento</a:t>
            </a:r>
            <a:r>
              <a:rPr lang="en-US" dirty="0" smtClean="0"/>
              <a:t> con las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s-ES" dirty="0" smtClean="0"/>
              <a:t>áreas.</a:t>
            </a:r>
          </a:p>
          <a:p>
            <a:pPr lvl="1"/>
            <a:r>
              <a:rPr lang="es-ES" dirty="0" smtClean="0"/>
              <a:t>Traspasar las ganancias logradas en el área de Ciencia de Datos a las otras.</a:t>
            </a:r>
          </a:p>
          <a:p>
            <a:pPr lvl="1"/>
            <a:r>
              <a:rPr lang="es-ES" dirty="0" smtClean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610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predecir</a:t>
            </a:r>
            <a:r>
              <a:rPr lang="en-US" dirty="0" smtClean="0"/>
              <a:t> las </a:t>
            </a:r>
            <a:r>
              <a:rPr lang="en-US" dirty="0" err="1" smtClean="0"/>
              <a:t>ventas</a:t>
            </a:r>
            <a:r>
              <a:rPr lang="en-US" dirty="0" smtClean="0"/>
              <a:t> </a:t>
            </a:r>
            <a:r>
              <a:rPr lang="en-US" dirty="0" err="1" smtClean="0"/>
              <a:t>totales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un </a:t>
            </a:r>
            <a:r>
              <a:rPr lang="en-US" dirty="0" err="1" smtClean="0"/>
              <a:t>concierto</a:t>
            </a:r>
            <a:r>
              <a:rPr lang="en-US" dirty="0" smtClean="0"/>
              <a:t>. (Revenue)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predecir</a:t>
            </a:r>
            <a:r>
              <a:rPr lang="en-US" dirty="0" smtClean="0"/>
              <a:t>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paros</a:t>
            </a:r>
            <a:r>
              <a:rPr lang="en-US" dirty="0" smtClean="0"/>
              <a:t> no </a:t>
            </a:r>
            <a:r>
              <a:rPr lang="en-US" dirty="0" err="1" smtClean="0"/>
              <a:t>planeados</a:t>
            </a:r>
            <a:r>
              <a:rPr lang="en-US" dirty="0" smtClean="0"/>
              <a:t> (</a:t>
            </a:r>
            <a:r>
              <a:rPr lang="en-US" dirty="0" err="1" smtClean="0"/>
              <a:t>Costo</a:t>
            </a:r>
            <a:r>
              <a:rPr lang="en-US" dirty="0" smtClean="0"/>
              <a:t>)</a:t>
            </a:r>
          </a:p>
          <a:p>
            <a:r>
              <a:rPr lang="en-US" dirty="0" smtClean="0"/>
              <a:t>Si </a:t>
            </a:r>
            <a:r>
              <a:rPr lang="en-US" dirty="0" err="1" smtClean="0"/>
              <a:t>tenemos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crear</a:t>
            </a:r>
            <a:r>
              <a:rPr lang="en-US" dirty="0" smtClean="0"/>
              <a:t> </a:t>
            </a:r>
            <a:r>
              <a:rPr lang="en-US" dirty="0" err="1" smtClean="0"/>
              <a:t>nuevos</a:t>
            </a:r>
            <a:r>
              <a:rPr lang="en-US" dirty="0" smtClean="0"/>
              <a:t> </a:t>
            </a:r>
            <a:r>
              <a:rPr lang="en-US" dirty="0" err="1" smtClean="0"/>
              <a:t>productos</a:t>
            </a:r>
            <a:r>
              <a:rPr lang="en-US" dirty="0" smtClean="0"/>
              <a:t> (Valor)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83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>
            <a:spLocks noGrp="1"/>
          </p:cNvSpPr>
          <p:nvPr>
            <p:ph type="ctrTitle" idx="4294967295"/>
          </p:nvPr>
        </p:nvSpPr>
        <p:spPr>
          <a:xfrm>
            <a:off x="1100056" y="2775321"/>
            <a:ext cx="7367587" cy="11604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3600" dirty="0" smtClean="0">
                <a:solidFill>
                  <a:srgbClr val="00665F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Métodos Supervisados</a:t>
            </a:r>
            <a:endParaRPr sz="3600" dirty="0">
              <a:solidFill>
                <a:srgbClr val="00665F"/>
              </a:solidFill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ubTitle" idx="4294967295"/>
          </p:nvPr>
        </p:nvSpPr>
        <p:spPr>
          <a:xfrm>
            <a:off x="1100056" y="3810000"/>
            <a:ext cx="5900738" cy="78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8386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64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/>
              <a:t>Paradigma Fundamental de Machine </a:t>
            </a:r>
            <a:r>
              <a:rPr lang="es-ES" dirty="0" err="1" smtClean="0"/>
              <a:t>Learning</a:t>
            </a:r>
            <a:endParaRPr dirty="0"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600"/>
              </a:spcBef>
              <a:spcAft>
                <a:spcPts val="0"/>
              </a:spcAft>
              <a:buSzPts val="3000"/>
              <a:buChar char="▸"/>
            </a:pPr>
            <a:r>
              <a:rPr lang="es-ES" dirty="0" smtClean="0"/>
              <a:t>Modelo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Relación entre los datos y la variable objetivo que tenemos.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Por lo general es una ecuación matemática.</a:t>
            </a:r>
          </a:p>
          <a:p>
            <a:pPr lvl="1" indent="-419100">
              <a:spcBef>
                <a:spcPts val="600"/>
              </a:spcBef>
              <a:buSzPts val="3000"/>
              <a:buChar char="▸"/>
            </a:pPr>
            <a:r>
              <a:rPr lang="es-ES" dirty="0" smtClean="0"/>
              <a:t>Desde los modelos más básicos hasta los más complejos, el modelo es la piedra </a:t>
            </a:r>
            <a:r>
              <a:rPr lang="es-ES" dirty="0" err="1" smtClean="0"/>
              <a:t>fudnamental</a:t>
            </a:r>
            <a:r>
              <a:rPr lang="es-ES" dirty="0" smtClean="0"/>
              <a:t> en Machine </a:t>
            </a:r>
            <a:r>
              <a:rPr lang="es-ES" dirty="0" err="1" smtClean="0"/>
              <a:t>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3081895" y="1874301"/>
            <a:ext cx="6899069" cy="146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800" b="0" i="0" u="none" strike="noStrike" cap="none">
                <a:solidFill>
                  <a:schemeClr val="bg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Dosi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pPr algn="l"/>
            <a:r>
              <a:rPr lang="en-US" sz="6000" dirty="0" smtClean="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Gracias</a:t>
            </a:r>
            <a:endParaRPr lang="es-MX" sz="60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xmlns="" id="{7A97B0B8-926B-4CAB-9D5F-B948AA54530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716" y="562180"/>
            <a:ext cx="1614192" cy="413520"/>
          </a:xfrm>
          <a:prstGeom prst="rect">
            <a:avLst/>
          </a:prstGeom>
        </p:spPr>
      </p:pic>
      <p:pic>
        <p:nvPicPr>
          <p:cNvPr id="6" name="Imagen 9">
            <a:extLst>
              <a:ext uri="{FF2B5EF4-FFF2-40B4-BE49-F238E27FC236}">
                <a16:creationId xmlns:a16="http://schemas.microsoft.com/office/drawing/2014/main" xmlns="" id="{45A1819F-CC02-4991-B967-FC617414735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30" y="556844"/>
            <a:ext cx="1307043" cy="42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7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Ejemplos de </a:t>
                </a:r>
                <a:r>
                  <a:rPr lang="en-US" dirty="0" err="1" smtClean="0"/>
                  <a:t>Modelos</a:t>
                </a:r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Lineal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</m:t>
                    </m:r>
                    <m:r>
                      <a:rPr lang="es-ES" b="0" i="1" smtClean="0">
                        <a:latin typeface="Cambria Math" charset="0"/>
                      </a:rPr>
                      <m:t>𝐴</m:t>
                    </m:r>
                    <m:sSub>
                      <m:sSubPr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𝐵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𝐶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3</m:t>
                        </m:r>
                      </m:sub>
                    </m:sSub>
                    <m:r>
                      <a:rPr lang="es-ES" b="0" i="1" smtClean="0">
                        <a:latin typeface="Cambria Math" charset="0"/>
                      </a:rPr>
                      <m:t>+</m:t>
                    </m:r>
                    <m:r>
                      <a:rPr lang="es-ES" b="0" i="1" smtClean="0">
                        <a:latin typeface="Cambria Math" charset="0"/>
                      </a:rPr>
                      <m:t>𝐷</m:t>
                    </m:r>
                    <m:sSub>
                      <m:sSubPr>
                        <m:ctrlPr>
                          <a:rPr lang="es-E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s-ES" b="0" i="1" smtClean="0">
                            <a:latin typeface="Cambria Math" charset="0"/>
                          </a:rPr>
                          <m:t>4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err="1" smtClean="0"/>
                  <a:t>Regresi</a:t>
                </a:r>
                <a:r>
                  <a:rPr lang="es-ES" dirty="0" err="1" smtClean="0"/>
                  <a:t>ón</a:t>
                </a:r>
                <a:r>
                  <a:rPr lang="es-ES" dirty="0" smtClean="0"/>
                  <a:t> Logística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s-ES" b="0" i="1" smtClean="0">
                        <a:latin typeface="Cambria Math" charset="0"/>
                      </a:rPr>
                      <m:t>𝑦</m:t>
                    </m:r>
                    <m:r>
                      <a:rPr lang="es-ES" b="0" i="1" smtClean="0">
                        <a:latin typeface="Cambria Math" charset="0"/>
                      </a:rPr>
                      <m:t>= </m:t>
                    </m:r>
                    <m:f>
                      <m:fPr>
                        <m:ctrlPr>
                          <a:rPr lang="mr-IN" b="0" i="1" smtClean="0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charset="0"/>
                              </a:rPr>
                              <m:t>−(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𝐴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𝐵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s-ES" i="1">
                                <a:latin typeface="Cambria Math" charset="0"/>
                              </a:rPr>
                              <m:t>+</m:t>
                            </m:r>
                            <m:r>
                              <a:rPr lang="es-ES" i="1">
                                <a:latin typeface="Cambria Math" charset="0"/>
                              </a:rPr>
                              <m:t>𝐷</m:t>
                            </m:r>
                            <m:sSub>
                              <m:sSubPr>
                                <m:ctrlPr>
                                  <a:rPr lang="es-ES" i="1"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s-ES" b="0" i="1" smtClean="0">
                                <a:latin typeface="Cambria Math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M</a:t>
                </a:r>
                <a:r>
                  <a:rPr lang="es-ES" dirty="0" err="1" smtClean="0"/>
                  <a:t>áquinas</a:t>
                </a:r>
                <a:r>
                  <a:rPr lang="es-ES" dirty="0" smtClean="0"/>
                  <a:t> de Soporte Vectorial</a:t>
                </a:r>
              </a:p>
              <a:p>
                <a:pPr lvl="2"/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s-ES" b="0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𝑤</m:t>
                        </m:r>
                      </m:e>
                    </m:acc>
                    <m:r>
                      <a:rPr lang="mr-IN" i="1" smtClean="0">
                        <a:latin typeface="Cambria Math" charset="0"/>
                      </a:rPr>
                      <m:t>⋅</m:t>
                    </m:r>
                    <m:acc>
                      <m:accPr>
                        <m:chr m:val="⃗"/>
                        <m:ctrlPr>
                          <a:rPr lang="mr-IN" i="1" smtClean="0">
                            <a:latin typeface="Cambria Math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charset="0"/>
                          </a:rPr>
                          <m:t>𝑥</m:t>
                        </m:r>
                      </m:e>
                    </m:acc>
                    <m:r>
                      <a:rPr lang="es-ES" b="0" i="1" smtClean="0">
                        <a:latin typeface="Cambria Math" charset="0"/>
                      </a:rPr>
                      <m:t> </m:t>
                    </m:r>
                    <m:r>
                      <a:rPr lang="mr-IN" i="1">
                        <a:latin typeface="Cambria Math" charset="0"/>
                      </a:rPr>
                      <m:t>- </m:t>
                    </m:r>
                    <m:r>
                      <a:rPr lang="mr-IN" i="1">
                        <a:latin typeface="Cambria Math" charset="0"/>
                      </a:rPr>
                      <m:t>𝑏</m:t>
                    </m:r>
                    <m:r>
                      <a:rPr lang="mr-IN" i="1">
                        <a:latin typeface="Cambria Math" charset="0"/>
                      </a:rPr>
                      <m:t> = 0</m:t>
                    </m:r>
                  </m:oMath>
                </a14:m>
                <a:endParaRPr lang="es-ES" dirty="0" smtClean="0"/>
              </a:p>
              <a:p>
                <a:pPr lvl="2"/>
                <a:endParaRPr lang="en-US" dirty="0" smtClean="0"/>
              </a:p>
            </p:txBody>
          </p:sp>
        </mc:Choice>
        <mc:Fallback>
          <p:sp>
            <p:nvSpPr>
              <p:cNvPr id="3" name="Tex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2"/>
                <a:stretch>
                  <a:fillRect l="-8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23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Scikit</a:t>
            </a:r>
            <a:r>
              <a:rPr lang="en-US" dirty="0" smtClean="0"/>
              <a:t>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9399" y="2003909"/>
            <a:ext cx="550333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8000"/>
                </a:solidFill>
                <a:latin typeface="Courier New" charset="0"/>
              </a:rPr>
              <a:t/>
            </a:r>
            <a:br>
              <a:rPr lang="en-US" b="1" dirty="0">
                <a:solidFill>
                  <a:srgbClr val="008000"/>
                </a:solidFill>
                <a:latin typeface="Courier New" charset="0"/>
              </a:rPr>
            </a:b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numpy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np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00FF"/>
                </a:solidFill>
                <a:latin typeface="Courier New" charset="0"/>
              </a:rPr>
              <a:t>pandas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as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pd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python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tablas</a:t>
            </a:r>
            <a:endParaRPr lang="en-US" dirty="0" smtClean="0">
              <a:solidFill>
                <a:srgbClr val="333333"/>
              </a:solidFill>
              <a:latin typeface="Courier New" charset="0"/>
            </a:endParaRPr>
          </a:p>
          <a:p>
            <a:r>
              <a:rPr lang="en-US" b="1" dirty="0" smtClean="0">
                <a:solidFill>
                  <a:srgbClr val="008000"/>
                </a:solidFill>
                <a:latin typeface="Courier New" charset="0"/>
              </a:rPr>
              <a:t>from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 err="1">
                <a:solidFill>
                  <a:srgbClr val="0000FF"/>
                </a:solidFill>
                <a:latin typeface="Courier New" charset="0"/>
              </a:rPr>
              <a:t>sklearn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b="1" dirty="0">
                <a:solidFill>
                  <a:srgbClr val="008000"/>
                </a:solidFill>
                <a:latin typeface="Courier New" charset="0"/>
              </a:rPr>
              <a:t>import</a:t>
            </a:r>
            <a:r>
              <a:rPr lang="en-US" dirty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linear_model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#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libreria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para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usar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modelos</a:t>
            </a:r>
            <a:r>
              <a:rPr lang="en-US" dirty="0" smtClean="0">
                <a:solidFill>
                  <a:srgbClr val="333333"/>
                </a:solidFill>
                <a:latin typeface="Courier New" charset="0"/>
              </a:rPr>
              <a:t> de </a:t>
            </a:r>
            <a:r>
              <a:rPr lang="en-US" dirty="0" err="1" smtClean="0">
                <a:solidFill>
                  <a:srgbClr val="333333"/>
                </a:solidFill>
                <a:latin typeface="Courier New" charset="0"/>
              </a:rPr>
              <a:t>regresion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651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endParaRPr lang="en-US" dirty="0" smtClean="0"/>
          </a:p>
          <a:p>
            <a:pPr lvl="1"/>
            <a:r>
              <a:rPr lang="en-US" dirty="0" smtClean="0"/>
              <a:t>Si </a:t>
            </a:r>
            <a:r>
              <a:rPr lang="en-US" dirty="0" err="1" smtClean="0"/>
              <a:t>deseamos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un </a:t>
            </a:r>
            <a:r>
              <a:rPr lang="en-US" dirty="0" err="1" smtClean="0"/>
              <a:t>modelo</a:t>
            </a:r>
            <a:r>
              <a:rPr lang="en-US" dirty="0" smtClean="0"/>
              <a:t> que se </a:t>
            </a:r>
            <a:r>
              <a:rPr lang="en-US" dirty="0" err="1" smtClean="0"/>
              <a:t>asemeje</a:t>
            </a:r>
            <a:r>
              <a:rPr lang="en-US" dirty="0" smtClean="0"/>
              <a:t> a la </a:t>
            </a:r>
            <a:r>
              <a:rPr lang="en-US" dirty="0" err="1" smtClean="0"/>
              <a:t>realidad</a:t>
            </a:r>
            <a:r>
              <a:rPr lang="en-US" dirty="0" smtClean="0"/>
              <a:t>, </a:t>
            </a:r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variables </a:t>
            </a:r>
            <a:r>
              <a:rPr lang="en-US" dirty="0" err="1" smtClean="0"/>
              <a:t>precisas</a:t>
            </a:r>
            <a:r>
              <a:rPr lang="en-US" dirty="0" smtClean="0"/>
              <a:t>.</a:t>
            </a:r>
          </a:p>
          <a:p>
            <a:pPr lvl="1"/>
            <a:r>
              <a:rPr lang="en-US" dirty="0" err="1" smtClean="0"/>
              <a:t>Debemos</a:t>
            </a:r>
            <a:r>
              <a:rPr lang="en-US" dirty="0" smtClean="0"/>
              <a:t> </a:t>
            </a:r>
            <a:r>
              <a:rPr lang="en-US" dirty="0" err="1" smtClean="0"/>
              <a:t>tener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</a:t>
            </a:r>
            <a:r>
              <a:rPr lang="en-US" dirty="0" err="1" smtClean="0"/>
              <a:t>manera</a:t>
            </a:r>
            <a:r>
              <a:rPr lang="en-US" dirty="0" smtClean="0"/>
              <a:t> de </a:t>
            </a:r>
            <a:r>
              <a:rPr lang="en-US" dirty="0" err="1" smtClean="0"/>
              <a:t>medir</a:t>
            </a:r>
            <a:r>
              <a:rPr lang="en-US" dirty="0" smtClean="0"/>
              <a:t> el </a:t>
            </a:r>
            <a:r>
              <a:rPr lang="en-US" dirty="0" err="1" smtClean="0"/>
              <a:t>modelo</a:t>
            </a:r>
            <a:endParaRPr lang="en-US" dirty="0" smtClean="0"/>
          </a:p>
          <a:p>
            <a:pPr lvl="1"/>
            <a:r>
              <a:rPr lang="en-US" dirty="0" smtClean="0"/>
              <a:t>Que tan </a:t>
            </a:r>
            <a:r>
              <a:rPr lang="en-US" dirty="0" err="1" smtClean="0"/>
              <a:t>cerca</a:t>
            </a:r>
            <a:r>
              <a:rPr lang="en-US" dirty="0" smtClean="0"/>
              <a:t> o </a:t>
            </a:r>
            <a:r>
              <a:rPr lang="en-US" dirty="0" err="1" smtClean="0"/>
              <a:t>lejos</a:t>
            </a:r>
            <a:r>
              <a:rPr lang="en-US" dirty="0" smtClean="0"/>
              <a:t> </a:t>
            </a:r>
            <a:r>
              <a:rPr lang="en-US" dirty="0" err="1" smtClean="0"/>
              <a:t>estoy</a:t>
            </a:r>
            <a:r>
              <a:rPr lang="en-US" dirty="0" smtClean="0"/>
              <a:t> del </a:t>
            </a:r>
            <a:r>
              <a:rPr lang="en-US" dirty="0" err="1" smtClean="0"/>
              <a:t>verdadero</a:t>
            </a:r>
            <a:r>
              <a:rPr lang="en-US" dirty="0" smtClean="0"/>
              <a:t> valor.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Regresi</a:t>
            </a:r>
            <a:r>
              <a:rPr lang="es-ES" dirty="0" err="1" smtClean="0"/>
              <a:t>ón</a:t>
            </a:r>
            <a:r>
              <a:rPr lang="es-ES" dirty="0" smtClean="0"/>
              <a:t> Logística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Optimizar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Sujeto</a:t>
            </a:r>
            <a:r>
              <a:rPr lang="en-US" dirty="0" smtClean="0"/>
              <a:t> a:</a:t>
            </a:r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05" y="1948717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6" y="2953311"/>
            <a:ext cx="1616906" cy="4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1" y="3594949"/>
            <a:ext cx="1818326" cy="48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1225" y="4176853"/>
            <a:ext cx="1646687" cy="698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8347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Costo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terminos</a:t>
            </a:r>
            <a:r>
              <a:rPr lang="en-US" dirty="0" smtClean="0"/>
              <a:t> </a:t>
            </a:r>
            <a:r>
              <a:rPr lang="en-US" dirty="0" err="1" smtClean="0"/>
              <a:t>coloquiales</a:t>
            </a:r>
            <a:r>
              <a:rPr lang="en-US" dirty="0" smtClean="0"/>
              <a:t> el </a:t>
            </a:r>
            <a:r>
              <a:rPr lang="en-US" dirty="0" err="1" smtClean="0"/>
              <a:t>costo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la </a:t>
            </a:r>
            <a:r>
              <a:rPr lang="en-US" dirty="0" err="1" smtClean="0"/>
              <a:t>penalizaci</a:t>
            </a:r>
            <a:r>
              <a:rPr lang="es-ES" dirty="0" err="1" smtClean="0"/>
              <a:t>ón</a:t>
            </a:r>
            <a:r>
              <a:rPr lang="es-ES" dirty="0" smtClean="0"/>
              <a:t> por equivocarme al hacer una predicción </a:t>
            </a:r>
            <a:r>
              <a:rPr lang="es-ES" dirty="0" err="1" smtClean="0"/>
              <a:t>erronea</a:t>
            </a:r>
            <a:r>
              <a:rPr lang="es-E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840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Paradigma</a:t>
            </a:r>
            <a:r>
              <a:rPr lang="en-US" dirty="0" smtClean="0"/>
              <a:t> Fundamental de Machine 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endParaRPr lang="en-US" dirty="0"/>
          </a:p>
          <a:p>
            <a:pPr lvl="1"/>
            <a:r>
              <a:rPr lang="en-US" dirty="0" smtClean="0"/>
              <a:t>La </a:t>
            </a:r>
            <a:r>
              <a:rPr lang="en-US" dirty="0" err="1" smtClean="0"/>
              <a:t>optimizaci</a:t>
            </a:r>
            <a:r>
              <a:rPr lang="es-ES" dirty="0" err="1" smtClean="0"/>
              <a:t>ón</a:t>
            </a:r>
            <a:r>
              <a:rPr lang="es-ES" dirty="0" smtClean="0"/>
              <a:t> consiste en hacer un proceso, que puede ser iterativo.</a:t>
            </a:r>
          </a:p>
          <a:p>
            <a:pPr lvl="1"/>
            <a:r>
              <a:rPr lang="es-ES" dirty="0" smtClean="0"/>
              <a:t>En este proceso, estamos buscando minimizar el costo.</a:t>
            </a:r>
          </a:p>
          <a:p>
            <a:pPr lvl="1"/>
            <a:r>
              <a:rPr lang="es-ES" dirty="0" smtClean="0"/>
              <a:t>Al minimizar el costo, estamos ajustando nuestro modelo a la realidad.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110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lliam template">
  <a:themeElements>
    <a:clrScheme name="Personalizado 9">
      <a:dk1>
        <a:sysClr val="windowText" lastClr="000000"/>
      </a:dk1>
      <a:lt1>
        <a:srgbClr val="E6E7E8"/>
      </a:lt1>
      <a:dk2>
        <a:srgbClr val="FFFFFF"/>
      </a:dk2>
      <a:lt2>
        <a:srgbClr val="85898F"/>
      </a:lt2>
      <a:accent1>
        <a:srgbClr val="1DBED0"/>
      </a:accent1>
      <a:accent2>
        <a:srgbClr val="49A4AE"/>
      </a:accent2>
      <a:accent3>
        <a:srgbClr val="367B82"/>
      </a:accent3>
      <a:accent4>
        <a:srgbClr val="158E9B"/>
      </a:accent4>
      <a:accent5>
        <a:srgbClr val="6FDEEA"/>
      </a:accent5>
      <a:accent6>
        <a:srgbClr val="63666B"/>
      </a:accent6>
      <a:hlink>
        <a:srgbClr val="A5A5A5"/>
      </a:hlink>
      <a:folHlink>
        <a:srgbClr val="D8D8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ción2" id="{379B146D-249C-444C-8810-EE89AD32F9EA}" vid="{6D2F16EB-B5AD-43B4-B7FD-933A401FAFA5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profesores Hipodec 2019 (sencilla) (1)</Template>
  <TotalTime>7288</TotalTime>
  <Words>670</Words>
  <Application>Microsoft Macintosh PowerPoint</Application>
  <PresentationFormat>On-screen Show (16:9)</PresentationFormat>
  <Paragraphs>133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Dosis</vt:lpstr>
      <vt:lpstr>Lato Heavy</vt:lpstr>
      <vt:lpstr>Courier New</vt:lpstr>
      <vt:lpstr>Roboto</vt:lpstr>
      <vt:lpstr>Cambria Math</vt:lpstr>
      <vt:lpstr>Lato Bold</vt:lpstr>
      <vt:lpstr>Arial</vt:lpstr>
      <vt:lpstr>Lato Light</vt:lpstr>
      <vt:lpstr>Lato</vt:lpstr>
      <vt:lpstr>William template</vt:lpstr>
      <vt:lpstr>PowerPoint Presentation</vt:lpstr>
      <vt:lpstr>Paradigma Fundamental de Machine Learning</vt:lpstr>
      <vt:lpstr>Paradigma Fundamental de Machine Learning</vt:lpstr>
      <vt:lpstr>Paradigma Fundamental de Machine Learning</vt:lpstr>
      <vt:lpstr>Paradigma Fundamental de Machine Learning</vt:lpstr>
      <vt:lpstr>Paradigma Fundamental de Machine Learning</vt:lpstr>
      <vt:lpstr>Costo en Regresión Logística</vt:lpstr>
      <vt:lpstr>Costo</vt:lpstr>
      <vt:lpstr>Paradigma Fundamental de Machine Learning</vt:lpstr>
      <vt:lpstr>Gradiente descente</vt:lpstr>
      <vt:lpstr>Gradiente descendente</vt:lpstr>
      <vt:lpstr>Paradigma Fundamental de Machine Learning</vt:lpstr>
      <vt:lpstr>Selección de hiperparametros</vt:lpstr>
      <vt:lpstr>Selección de hiperparametros</vt:lpstr>
      <vt:lpstr>Selección de hiperparámetros</vt:lpstr>
      <vt:lpstr>Selección de hiperparámetros</vt:lpstr>
      <vt:lpstr>Selección de hiperparámetros</vt:lpstr>
      <vt:lpstr>Navaja de Occam</vt:lpstr>
      <vt:lpstr>Navaja de Occam</vt:lpstr>
      <vt:lpstr>PowerPoint Presentation</vt:lpstr>
      <vt:lpstr>PowerPoint Presentation</vt:lpstr>
      <vt:lpstr>Creación de Valor a través de modelos de ML</vt:lpstr>
      <vt:lpstr>Creación de Valor</vt:lpstr>
      <vt:lpstr>Creación de Valor</vt:lpstr>
      <vt:lpstr>Creación de Valor con un modelo de ML</vt:lpstr>
      <vt:lpstr>Creación de Valor con un modelo de ML</vt:lpstr>
      <vt:lpstr>Creación de Valor</vt:lpstr>
      <vt:lpstr>Métodos Supervisados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10</cp:revision>
  <dcterms:created xsi:type="dcterms:W3CDTF">2019-07-31T05:23:55Z</dcterms:created>
  <dcterms:modified xsi:type="dcterms:W3CDTF">2019-08-05T06:52:39Z</dcterms:modified>
</cp:coreProperties>
</file>